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6858000" cx="12192000"/>
  <p:notesSz cx="7010400" cy="9296400"/>
  <p:embeddedFontLst>
    <p:embeddedFont>
      <p:font typeface="Antic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gSEmtd22zIMHxU84pFO0AwiTCY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87927B6-367A-4F60-B503-943BE353F291}">
  <a:tblStyle styleId="{287927B6-367A-4F60-B503-943BE353F29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font" Target="fonts/Antic-regular.fntdata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36" Type="http://customschemas.google.com/relationships/presentationmetadata" Target="meta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70938" y="0"/>
            <a:ext cx="3037840" cy="466434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7550" y="1162050"/>
            <a:ext cx="5575300" cy="3136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Hi, everyone welcome to week two of the Lab2Market core program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Time is really flying by. It’s hard to believe we’re already into the second week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Hopefully you had a good week of getting out of the building, and engaging with potential customers and stakeholders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 imagine you are starting to gain some insights into your target customers and their problems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and validating your value proposition.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We have been talking a lot about customers and value propositions in the pre-program and core program to date, because it truly is the must fundamental building block of a successful business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But this week and for the remainder of the core program, we will start delving a little bit deeper into the other aspects of our business model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This week in particular, we will discuss customer relationships, and channels.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31f71460c_0_1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31f71460c_0_1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931f71460c_0_14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31f71460c_0_24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931f71460c_0_24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931f71460c_0_24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6633ce4b9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326633ce4b9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326633ce4b9_0_0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a5e816034_0_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32a5e816034_0_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32a5e816034_0_6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26917855e7_0_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326917855e7_0_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6" name="Google Shape;276;g326917855e7_0_1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2a5e816034_0_1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2a5e816034_0_1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4" name="Google Shape;284;g32a5e816034_0_17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2a5e816034_0_2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32a5e816034_0_2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32a5e816034_0_28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ae08067504_0_172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ae08067504_0_172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g2ae08067504_0_1728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2a5e816034_0_3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32a5e816034_0_3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32a5e816034_0_37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2a5e816034_0_4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2a5e816034_0_4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32a5e816034_0_47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Our agenda today deals with the following topics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∙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[Read agenda topics]</a:t>
            </a:r>
            <a:endParaRPr/>
          </a:p>
        </p:txBody>
      </p:sp>
      <p:sp>
        <p:nvSpPr>
          <p:cNvPr id="183" name="Google Shape;18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2a5e816034_0_8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32a5e816034_0_8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32a5e816034_0_87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a5e816034_0_58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2a5e816034_0_58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32a5e816034_0_58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ae08067504_0_11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ae08067504_0_11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2ae08067504_0_11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2a5e816034_0_72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2a5e816034_0_72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g32a5e816034_0_72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2a5e816034_0_8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32a5e816034_0_8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g32a5e816034_0_80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931f71460c_0_5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931f71460c_0_5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931f71460c_0_56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a5e816034_0_9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2a5e816034_0_9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32a5e816034_0_97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26917855e7_0_2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326917855e7_0_2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g326917855e7_0_26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6917855e7_0_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26917855e7_0_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326917855e7_0_9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31f71460c_0_33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31f71460c_0_33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931f71460c_0_33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31f71460c_0_39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931f71460c_0_39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931f71460c_0_39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31f71460c_0_46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931f71460c_0_46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931f71460c_0_46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31f71460c_0_0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931f71460c_0_0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931f71460c_0_0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931f71460c_0_7:notes"/>
          <p:cNvSpPr/>
          <p:nvPr>
            <p:ph idx="2" type="sldImg"/>
          </p:nvPr>
        </p:nvSpPr>
        <p:spPr>
          <a:xfrm>
            <a:off x="717550" y="1162050"/>
            <a:ext cx="5575200" cy="313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931f71460c_0_7:notes"/>
          <p:cNvSpPr txBox="1"/>
          <p:nvPr>
            <p:ph idx="1" type="body"/>
          </p:nvPr>
        </p:nvSpPr>
        <p:spPr>
          <a:xfrm>
            <a:off x="701040" y="4473892"/>
            <a:ext cx="5608200" cy="3660600"/>
          </a:xfrm>
          <a:prstGeom prst="rect">
            <a:avLst/>
          </a:prstGeom>
        </p:spPr>
        <p:txBody>
          <a:bodyPr anchorCtr="0" anchor="t" bIns="46550" lIns="93150" spcFirstLastPara="1" rIns="93150" wrap="square" tIns="46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3931f71460c_0_7:notes"/>
          <p:cNvSpPr txBox="1"/>
          <p:nvPr>
            <p:ph idx="12" type="sldNum"/>
          </p:nvPr>
        </p:nvSpPr>
        <p:spPr>
          <a:xfrm>
            <a:off x="3970938" y="8829967"/>
            <a:ext cx="3037800" cy="466500"/>
          </a:xfrm>
          <a:prstGeom prst="rect">
            <a:avLst/>
          </a:prstGeom>
        </p:spPr>
        <p:txBody>
          <a:bodyPr anchorCtr="0" anchor="b" bIns="46550" lIns="93150" spcFirstLastPara="1" rIns="93150" wrap="square" tIns="46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2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3E3E3E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65"/>
          <p:cNvCxnSpPr/>
          <p:nvPr/>
        </p:nvCxnSpPr>
        <p:spPr>
          <a:xfrm rot="10800000">
            <a:off x="530816" y="5904855"/>
            <a:ext cx="4196167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" name="Google Shape;17;p65"/>
          <p:cNvSpPr txBox="1"/>
          <p:nvPr>
            <p:ph idx="1" type="subTitle"/>
          </p:nvPr>
        </p:nvSpPr>
        <p:spPr>
          <a:xfrm>
            <a:off x="546314" y="3721641"/>
            <a:ext cx="6197599" cy="787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5"/>
          <p:cNvSpPr txBox="1"/>
          <p:nvPr>
            <p:ph idx="2" type="body"/>
          </p:nvPr>
        </p:nvSpPr>
        <p:spPr>
          <a:xfrm>
            <a:off x="10380125" y="5455402"/>
            <a:ext cx="1571625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Logo, icon&#10;&#10;Description automatically generated" id="19" name="Google Shape;19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75210" y="-2075233"/>
            <a:ext cx="9961288" cy="9961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low confidence" id="20" name="Google Shape;2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154" y="2102102"/>
            <a:ext cx="1954476" cy="117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3E3E3E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06"/>
          <p:cNvCxnSpPr/>
          <p:nvPr/>
        </p:nvCxnSpPr>
        <p:spPr>
          <a:xfrm rot="10800000">
            <a:off x="530816" y="5904855"/>
            <a:ext cx="4196167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106"/>
          <p:cNvSpPr txBox="1"/>
          <p:nvPr>
            <p:ph idx="1" type="subTitle"/>
          </p:nvPr>
        </p:nvSpPr>
        <p:spPr>
          <a:xfrm>
            <a:off x="546314" y="3721641"/>
            <a:ext cx="6197599" cy="787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06"/>
          <p:cNvSpPr txBox="1"/>
          <p:nvPr>
            <p:ph idx="2" type="body"/>
          </p:nvPr>
        </p:nvSpPr>
        <p:spPr>
          <a:xfrm>
            <a:off x="10380125" y="5455402"/>
            <a:ext cx="1571625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Logo, icon&#10;&#10;Description automatically generated" id="78" name="Google Shape;7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75210" y="-2075233"/>
            <a:ext cx="9961288" cy="9961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low confidence" id="79" name="Google Shape;7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154" y="2102102"/>
            <a:ext cx="1954476" cy="117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bg>
      <p:bgPr>
        <a:solidFill>
          <a:srgbClr val="F5F8FA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0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70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89" name="Google Shape;89;p70"/>
          <p:cNvCxnSpPr/>
          <p:nvPr/>
        </p:nvCxnSpPr>
        <p:spPr>
          <a:xfrm rot="10800000">
            <a:off x="1290300" y="6642754"/>
            <a:ext cx="10901700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70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Icon&#10;&#10;Description automatically generated" id="91" name="Google Shape;91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tatement Slide_3">
  <p:cSld name="Impact Statement Slide_3">
    <p:bg>
      <p:bgPr>
        <a:solidFill>
          <a:srgbClr val="F5F8FA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8"/>
          <p:cNvSpPr txBox="1"/>
          <p:nvPr>
            <p:ph idx="1" type="subTitle"/>
          </p:nvPr>
        </p:nvSpPr>
        <p:spPr>
          <a:xfrm>
            <a:off x="6405967" y="2383048"/>
            <a:ext cx="492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E3E3E"/>
              </a:buClr>
              <a:buSzPts val="3600"/>
              <a:buNone/>
              <a:defRPr b="1" sz="3600">
                <a:solidFill>
                  <a:srgbClr val="3E3E3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4" name="Google Shape;94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10800000">
            <a:off x="-2083123" y="2369396"/>
            <a:ext cx="11460803" cy="11460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- left- blue">
  <p:cSld name="SECTION_TITLE_AND_DESCRIPTION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e08067504_0_18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g2ae08067504_0_188"/>
          <p:cNvSpPr txBox="1"/>
          <p:nvPr>
            <p:ph type="title"/>
          </p:nvPr>
        </p:nvSpPr>
        <p:spPr>
          <a:xfrm>
            <a:off x="6450000" y="1442233"/>
            <a:ext cx="53937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98" name="Google Shape;98;g2ae08067504_0_188"/>
          <p:cNvSpPr txBox="1"/>
          <p:nvPr>
            <p:ph idx="1" type="subTitle"/>
          </p:nvPr>
        </p:nvSpPr>
        <p:spPr>
          <a:xfrm>
            <a:off x="6450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9" name="Google Shape;99;g2ae08067504_0_188"/>
          <p:cNvSpPr txBox="1"/>
          <p:nvPr>
            <p:ph idx="2" type="body"/>
          </p:nvPr>
        </p:nvSpPr>
        <p:spPr>
          <a:xfrm>
            <a:off x="490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>
                <a:highlight>
                  <a:schemeClr val="lt1"/>
                </a:highlight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highlight>
                  <a:schemeClr val="lt1"/>
                </a:highlight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highlight>
                  <a:schemeClr val="lt1"/>
                </a:highlight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100" name="Google Shape;100;g2ae08067504_0_188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1" name="Google Shape;101;g2ae08067504_0_188"/>
          <p:cNvPicPr preferRelativeResize="0"/>
          <p:nvPr/>
        </p:nvPicPr>
        <p:blipFill rotWithShape="1">
          <a:blip r:embed="rId2">
            <a:alphaModFix/>
          </a:blip>
          <a:srcRect b="11438" l="0" r="0" t="73200"/>
          <a:stretch/>
        </p:blipFill>
        <p:spPr>
          <a:xfrm>
            <a:off x="10956467" y="6275567"/>
            <a:ext cx="1602909" cy="2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bg>
      <p:bgPr>
        <a:solidFill>
          <a:srgbClr val="F5F8FA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3"/>
          <p:cNvSpPr txBox="1"/>
          <p:nvPr>
            <p:ph idx="1" type="body"/>
          </p:nvPr>
        </p:nvSpPr>
        <p:spPr>
          <a:xfrm>
            <a:off x="1007390" y="2076773"/>
            <a:ext cx="92370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73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05" name="Google Shape;105;p73"/>
          <p:cNvCxnSpPr/>
          <p:nvPr/>
        </p:nvCxnSpPr>
        <p:spPr>
          <a:xfrm rot="10800000">
            <a:off x="1290300" y="6642754"/>
            <a:ext cx="10901700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" id="106" name="Google Shape;106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- blue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e08067504_0_1529"/>
          <p:cNvSpPr/>
          <p:nvPr/>
        </p:nvSpPr>
        <p:spPr>
          <a:xfrm>
            <a:off x="-90983" y="-111200"/>
            <a:ext cx="3744000" cy="1964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2ae08067504_0_152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10" name="Google Shape;110;g2ae08067504_0_152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11" name="Google Shape;111;g2ae08067504_0_1529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g2ae08067504_0_1529"/>
          <p:cNvPicPr preferRelativeResize="0"/>
          <p:nvPr/>
        </p:nvPicPr>
        <p:blipFill rotWithShape="1">
          <a:blip r:embed="rId2">
            <a:alphaModFix/>
          </a:blip>
          <a:srcRect b="11438" l="0" r="0" t="73200"/>
          <a:stretch/>
        </p:blipFill>
        <p:spPr>
          <a:xfrm>
            <a:off x="10956467" y="6275567"/>
            <a:ext cx="1602909" cy="2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- left- purple">
  <p:cSld name="SECTION_TITLE_AND_DESCRIPTION_2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e08067504_0_153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2ae08067504_0_1535"/>
          <p:cNvSpPr txBox="1"/>
          <p:nvPr>
            <p:ph type="title"/>
          </p:nvPr>
        </p:nvSpPr>
        <p:spPr>
          <a:xfrm>
            <a:off x="6450000" y="1442233"/>
            <a:ext cx="53937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600"/>
              <a:buNone/>
              <a:defRPr sz="5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16" name="Google Shape;116;g2ae08067504_0_1535"/>
          <p:cNvSpPr txBox="1"/>
          <p:nvPr>
            <p:ph idx="1" type="subTitle"/>
          </p:nvPr>
        </p:nvSpPr>
        <p:spPr>
          <a:xfrm>
            <a:off x="6450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7" name="Google Shape;117;g2ae08067504_0_1535"/>
          <p:cNvSpPr txBox="1"/>
          <p:nvPr>
            <p:ph idx="2" type="body"/>
          </p:nvPr>
        </p:nvSpPr>
        <p:spPr>
          <a:xfrm>
            <a:off x="490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>
                <a:highlight>
                  <a:schemeClr val="lt1"/>
                </a:highlight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highlight>
                  <a:schemeClr val="lt1"/>
                </a:highlight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highlight>
                  <a:schemeClr val="lt1"/>
                </a:highlight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118" name="Google Shape;118;g2ae08067504_0_1535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6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g2ae08067504_0_1535"/>
          <p:cNvPicPr preferRelativeResize="0"/>
          <p:nvPr/>
        </p:nvPicPr>
        <p:blipFill rotWithShape="1">
          <a:blip r:embed="rId2">
            <a:alphaModFix/>
          </a:blip>
          <a:srcRect b="75087" l="18227" r="0" t="10631"/>
          <a:stretch/>
        </p:blipFill>
        <p:spPr>
          <a:xfrm>
            <a:off x="11201400" y="6273800"/>
            <a:ext cx="1409700" cy="2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- purple">
  <p:cSld name="ONE_COLUMN_TEXT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e08067504_0_1542"/>
          <p:cNvSpPr/>
          <p:nvPr/>
        </p:nvSpPr>
        <p:spPr>
          <a:xfrm>
            <a:off x="-90983" y="-111200"/>
            <a:ext cx="3744000" cy="1964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ae08067504_0_1542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23" name="Google Shape;123;g2ae08067504_0_1542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124" name="Google Shape;124;g2ae08067504_0_1542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accent4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g2ae08067504_0_1542"/>
          <p:cNvPicPr preferRelativeResize="0"/>
          <p:nvPr/>
        </p:nvPicPr>
        <p:blipFill rotWithShape="1">
          <a:blip r:embed="rId2">
            <a:alphaModFix/>
          </a:blip>
          <a:srcRect b="75087" l="18227" r="0" t="10631"/>
          <a:stretch/>
        </p:blipFill>
        <p:spPr>
          <a:xfrm>
            <a:off x="11201400" y="6273800"/>
            <a:ext cx="1409700" cy="24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- blue">
  <p:cSld name="SECTION_TITLE_AND_DESCRIPTION_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ae08067504_0_17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g2ae08067504_0_1711"/>
          <p:cNvSpPr txBox="1"/>
          <p:nvPr>
            <p:ph type="title"/>
          </p:nvPr>
        </p:nvSpPr>
        <p:spPr>
          <a:xfrm>
            <a:off x="354000" y="1442233"/>
            <a:ext cx="5393700" cy="2381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9" name="Google Shape;129;g2ae08067504_0_1711"/>
          <p:cNvSpPr txBox="1"/>
          <p:nvPr>
            <p:ph idx="1" type="subTitle"/>
          </p:nvPr>
        </p:nvSpPr>
        <p:spPr>
          <a:xfrm>
            <a:off x="354000" y="38952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" name="Google Shape;130;g2ae08067504_0_1711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  <a:defRPr>
                <a:highlight>
                  <a:schemeClr val="lt1"/>
                </a:highlight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highlight>
                  <a:schemeClr val="lt1"/>
                </a:highlight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>
                <a:highlight>
                  <a:schemeClr val="lt1"/>
                </a:highlight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131" name="Google Shape;131;g2ae08067504_0_1711"/>
          <p:cNvSpPr txBox="1"/>
          <p:nvPr>
            <p:ph idx="12" type="sldNum"/>
          </p:nvPr>
        </p:nvSpPr>
        <p:spPr>
          <a:xfrm>
            <a:off x="11409045" y="6333134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g2ae08067504_0_1711"/>
          <p:cNvPicPr preferRelativeResize="0"/>
          <p:nvPr/>
        </p:nvPicPr>
        <p:blipFill rotWithShape="1">
          <a:blip r:embed="rId2">
            <a:alphaModFix/>
          </a:blip>
          <a:srcRect b="25785" l="18227" r="0" t="53586"/>
          <a:stretch/>
        </p:blipFill>
        <p:spPr>
          <a:xfrm>
            <a:off x="11201400" y="6201467"/>
            <a:ext cx="1409700" cy="3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rgbClr val="F5F8FA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134" name="Google Shape;134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7428" y="1735734"/>
            <a:ext cx="11722136" cy="39151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5"/>
          <p:cNvSpPr txBox="1"/>
          <p:nvPr>
            <p:ph idx="1" type="body"/>
          </p:nvPr>
        </p:nvSpPr>
        <p:spPr>
          <a:xfrm>
            <a:off x="3505199" y="2294503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15"/>
          <p:cNvSpPr txBox="1"/>
          <p:nvPr>
            <p:ph idx="2" type="subTitle"/>
          </p:nvPr>
        </p:nvSpPr>
        <p:spPr>
          <a:xfrm>
            <a:off x="3505199" y="1404129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7" name="Google Shape;137;p115"/>
          <p:cNvSpPr txBox="1"/>
          <p:nvPr>
            <p:ph idx="3" type="body"/>
          </p:nvPr>
        </p:nvSpPr>
        <p:spPr>
          <a:xfrm>
            <a:off x="3505199" y="3164668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15"/>
          <p:cNvSpPr txBox="1"/>
          <p:nvPr>
            <p:ph idx="4" type="body"/>
          </p:nvPr>
        </p:nvSpPr>
        <p:spPr>
          <a:xfrm>
            <a:off x="3505199" y="4028596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15"/>
          <p:cNvSpPr txBox="1"/>
          <p:nvPr>
            <p:ph idx="5" type="body"/>
          </p:nvPr>
        </p:nvSpPr>
        <p:spPr>
          <a:xfrm>
            <a:off x="3505199" y="4892524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140" name="Google Shape;140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rgbClr val="F5F8FA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22" name="Google Shape;22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7428" y="1735734"/>
            <a:ext cx="11722137" cy="3915193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04"/>
          <p:cNvSpPr txBox="1"/>
          <p:nvPr>
            <p:ph idx="1" type="body"/>
          </p:nvPr>
        </p:nvSpPr>
        <p:spPr>
          <a:xfrm>
            <a:off x="3505199" y="2294503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04"/>
          <p:cNvSpPr txBox="1"/>
          <p:nvPr>
            <p:ph idx="2" type="subTitle"/>
          </p:nvPr>
        </p:nvSpPr>
        <p:spPr>
          <a:xfrm>
            <a:off x="3505199" y="1404129"/>
            <a:ext cx="5181600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" name="Google Shape;25;p104"/>
          <p:cNvSpPr txBox="1"/>
          <p:nvPr>
            <p:ph idx="3" type="body"/>
          </p:nvPr>
        </p:nvSpPr>
        <p:spPr>
          <a:xfrm>
            <a:off x="3505199" y="3164668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04"/>
          <p:cNvSpPr txBox="1"/>
          <p:nvPr>
            <p:ph idx="4" type="body"/>
          </p:nvPr>
        </p:nvSpPr>
        <p:spPr>
          <a:xfrm>
            <a:off x="3505199" y="4028596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04"/>
          <p:cNvSpPr txBox="1"/>
          <p:nvPr>
            <p:ph idx="5" type="body"/>
          </p:nvPr>
        </p:nvSpPr>
        <p:spPr>
          <a:xfrm>
            <a:off x="3505199" y="4892524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28" name="Google Shape;2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3E3E3E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142" name="Google Shape;142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5837" y="1334357"/>
            <a:ext cx="12567836" cy="418927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16"/>
          <p:cNvSpPr txBox="1"/>
          <p:nvPr>
            <p:ph idx="1" type="subTitle"/>
          </p:nvPr>
        </p:nvSpPr>
        <p:spPr>
          <a:xfrm>
            <a:off x="2790124" y="3162020"/>
            <a:ext cx="66117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black and white logo&#10;&#10;Description automatically generated with low confidence" id="144" name="Google Shape;14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057" y="6291264"/>
            <a:ext cx="899319" cy="366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tatement Slide">
  <p:cSld name="Impact Statement Slide">
    <p:bg>
      <p:bgPr>
        <a:solidFill>
          <a:srgbClr val="3E3E3E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17"/>
          <p:cNvSpPr txBox="1"/>
          <p:nvPr>
            <p:ph idx="1" type="subTitle"/>
          </p:nvPr>
        </p:nvSpPr>
        <p:spPr>
          <a:xfrm>
            <a:off x="6339236" y="2369395"/>
            <a:ext cx="492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Logo, icon&#10;&#10;Description automatically generated" id="147" name="Google Shape;147;p1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056" y="6291264"/>
            <a:ext cx="899319" cy="36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083123" y="2369396"/>
            <a:ext cx="11460803" cy="11460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">
  <p:cSld name="Columns">
    <p:bg>
      <p:bgPr>
        <a:solidFill>
          <a:srgbClr val="F5F8FA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9"/>
          <p:cNvSpPr txBox="1"/>
          <p:nvPr>
            <p:ph idx="1" type="body"/>
          </p:nvPr>
        </p:nvSpPr>
        <p:spPr>
          <a:xfrm>
            <a:off x="1007390" y="2076773"/>
            <a:ext cx="44325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19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52" name="Google Shape;152;p119"/>
          <p:cNvCxnSpPr/>
          <p:nvPr/>
        </p:nvCxnSpPr>
        <p:spPr>
          <a:xfrm rot="10800000">
            <a:off x="1290300" y="6642754"/>
            <a:ext cx="10901700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3" name="Google Shape;153;p119"/>
          <p:cNvSpPr txBox="1"/>
          <p:nvPr>
            <p:ph idx="3" type="body"/>
          </p:nvPr>
        </p:nvSpPr>
        <p:spPr>
          <a:xfrm>
            <a:off x="5811865" y="2076773"/>
            <a:ext cx="44325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154" name="Google Shape;154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3E3E3E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120"/>
          <p:cNvCxnSpPr/>
          <p:nvPr/>
        </p:nvCxnSpPr>
        <p:spPr>
          <a:xfrm rot="10800000">
            <a:off x="530883" y="5904855"/>
            <a:ext cx="41961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7" name="Google Shape;157;p120"/>
          <p:cNvSpPr txBox="1"/>
          <p:nvPr>
            <p:ph idx="1" type="subTitle"/>
          </p:nvPr>
        </p:nvSpPr>
        <p:spPr>
          <a:xfrm>
            <a:off x="546314" y="3721641"/>
            <a:ext cx="61977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120"/>
          <p:cNvSpPr txBox="1"/>
          <p:nvPr>
            <p:ph idx="2" type="body"/>
          </p:nvPr>
        </p:nvSpPr>
        <p:spPr>
          <a:xfrm>
            <a:off x="10380125" y="5455402"/>
            <a:ext cx="15717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text, clipart&#10;&#10;Description automatically generated" id="159" name="Google Shape;159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6314" y="2093184"/>
            <a:ext cx="2649775" cy="1043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160" name="Google Shape;160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5210" y="-2075233"/>
            <a:ext cx="9961288" cy="996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bg>
      <p:bgPr>
        <a:solidFill>
          <a:srgbClr val="F5F8FA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34480" y="-5119351"/>
            <a:ext cx="11171655" cy="1117165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21"/>
          <p:cNvSpPr txBox="1"/>
          <p:nvPr>
            <p:ph idx="1" type="body"/>
          </p:nvPr>
        </p:nvSpPr>
        <p:spPr>
          <a:xfrm>
            <a:off x="6096000" y="1959238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121"/>
          <p:cNvSpPr txBox="1"/>
          <p:nvPr>
            <p:ph idx="2" type="subTitle"/>
          </p:nvPr>
        </p:nvSpPr>
        <p:spPr>
          <a:xfrm>
            <a:off x="242736" y="3164668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5" name="Google Shape;165;p121"/>
          <p:cNvSpPr txBox="1"/>
          <p:nvPr>
            <p:ph idx="3" type="body"/>
          </p:nvPr>
        </p:nvSpPr>
        <p:spPr>
          <a:xfrm>
            <a:off x="6096000" y="2829403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121"/>
          <p:cNvSpPr txBox="1"/>
          <p:nvPr>
            <p:ph idx="4" type="body"/>
          </p:nvPr>
        </p:nvSpPr>
        <p:spPr>
          <a:xfrm>
            <a:off x="6096000" y="3693331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121"/>
          <p:cNvSpPr txBox="1"/>
          <p:nvPr>
            <p:ph idx="5" type="body"/>
          </p:nvPr>
        </p:nvSpPr>
        <p:spPr>
          <a:xfrm>
            <a:off x="6096000" y="4557259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168" name="Google Shape;168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itle">
  <p:cSld name="TITL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2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122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2" name="Google Shape;172;p1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genda">
  <p:cSld name="2_Agenda">
    <p:bg>
      <p:bgPr>
        <a:solidFill>
          <a:srgbClr val="F5F8FA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334480" y="-5119351"/>
            <a:ext cx="11171655" cy="1117165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7"/>
          <p:cNvSpPr txBox="1"/>
          <p:nvPr>
            <p:ph idx="1" type="body"/>
          </p:nvPr>
        </p:nvSpPr>
        <p:spPr>
          <a:xfrm>
            <a:off x="6096000" y="1959238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67"/>
          <p:cNvSpPr txBox="1"/>
          <p:nvPr>
            <p:ph idx="2" type="subTitle"/>
          </p:nvPr>
        </p:nvSpPr>
        <p:spPr>
          <a:xfrm>
            <a:off x="242736" y="3164668"/>
            <a:ext cx="5181600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9" name="Google Shape;39;p67"/>
          <p:cNvSpPr txBox="1"/>
          <p:nvPr>
            <p:ph idx="3" type="body"/>
          </p:nvPr>
        </p:nvSpPr>
        <p:spPr>
          <a:xfrm>
            <a:off x="6096000" y="2829403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7"/>
          <p:cNvSpPr txBox="1"/>
          <p:nvPr>
            <p:ph idx="4" type="body"/>
          </p:nvPr>
        </p:nvSpPr>
        <p:spPr>
          <a:xfrm>
            <a:off x="6096000" y="3693331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67"/>
          <p:cNvSpPr txBox="1"/>
          <p:nvPr>
            <p:ph idx="5" type="body"/>
          </p:nvPr>
        </p:nvSpPr>
        <p:spPr>
          <a:xfrm>
            <a:off x="6096000" y="4557259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42" name="Google Shape;4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3E3E3E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text&#10;&#10;Description automatically generated" id="44" name="Google Shape;44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75837" y="1334357"/>
            <a:ext cx="12567837" cy="418927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8"/>
          <p:cNvSpPr txBox="1"/>
          <p:nvPr>
            <p:ph idx="1" type="subTitle"/>
          </p:nvPr>
        </p:nvSpPr>
        <p:spPr>
          <a:xfrm>
            <a:off x="2790124" y="3162020"/>
            <a:ext cx="6611750" cy="533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A black and white logo&#10;&#10;Description automatically generated with low confidence" id="46" name="Google Shape;4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057" y="6291264"/>
            <a:ext cx="899320" cy="366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bg>
      <p:bgPr>
        <a:solidFill>
          <a:srgbClr val="F5F8FA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8"/>
          <p:cNvSpPr txBox="1"/>
          <p:nvPr>
            <p:ph idx="1" type="body"/>
          </p:nvPr>
        </p:nvSpPr>
        <p:spPr>
          <a:xfrm>
            <a:off x="1007390" y="2076773"/>
            <a:ext cx="9236990" cy="342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78"/>
          <p:cNvSpPr txBox="1"/>
          <p:nvPr>
            <p:ph idx="2" type="subTitle"/>
          </p:nvPr>
        </p:nvSpPr>
        <p:spPr>
          <a:xfrm>
            <a:off x="1007390" y="1083370"/>
            <a:ext cx="9236990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50" name="Google Shape;50;p78"/>
          <p:cNvCxnSpPr/>
          <p:nvPr/>
        </p:nvCxnSpPr>
        <p:spPr>
          <a:xfrm rot="10800000">
            <a:off x="1290233" y="6642754"/>
            <a:ext cx="10901767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" id="51" name="Google Shape;51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bg>
      <p:bgPr>
        <a:solidFill>
          <a:srgbClr val="F5F8FA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2"/>
          <p:cNvSpPr txBox="1"/>
          <p:nvPr>
            <p:ph idx="1" type="body"/>
          </p:nvPr>
        </p:nvSpPr>
        <p:spPr>
          <a:xfrm>
            <a:off x="1007391" y="2076773"/>
            <a:ext cx="4448012" cy="342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82"/>
          <p:cNvSpPr txBox="1"/>
          <p:nvPr>
            <p:ph idx="2" type="subTitle"/>
          </p:nvPr>
        </p:nvSpPr>
        <p:spPr>
          <a:xfrm>
            <a:off x="1007391" y="1083370"/>
            <a:ext cx="4448012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55" name="Google Shape;55;p82"/>
          <p:cNvCxnSpPr/>
          <p:nvPr/>
        </p:nvCxnSpPr>
        <p:spPr>
          <a:xfrm rot="10800000">
            <a:off x="1290233" y="6642754"/>
            <a:ext cx="10901767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" name="Google Shape;56;p82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Icon&#10;&#10;Description automatically generated" id="57" name="Google Shape;5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tatement Slide">
  <p:cSld name="Impact Statement Slide">
    <p:bg>
      <p:bgPr>
        <a:solidFill>
          <a:srgbClr val="3E3E3E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1"/>
          <p:cNvSpPr txBox="1"/>
          <p:nvPr>
            <p:ph idx="1" type="subTitle"/>
          </p:nvPr>
        </p:nvSpPr>
        <p:spPr>
          <a:xfrm>
            <a:off x="6339236" y="2369395"/>
            <a:ext cx="4928031" cy="2119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Logo, icon&#10;&#10;Description automatically generated" id="60" name="Google Shape;6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3056" y="6291264"/>
            <a:ext cx="899320" cy="366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083124" y="2369395"/>
            <a:ext cx="11460804" cy="11460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Image and content">
  <p:cSld name="1_Image and content">
    <p:bg>
      <p:bgPr>
        <a:solidFill>
          <a:srgbClr val="F5F8FA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202225" y="0"/>
            <a:ext cx="19829648" cy="687011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9"/>
          <p:cNvSpPr txBox="1"/>
          <p:nvPr>
            <p:ph idx="1" type="body"/>
          </p:nvPr>
        </p:nvSpPr>
        <p:spPr>
          <a:xfrm>
            <a:off x="6962714" y="2158835"/>
            <a:ext cx="4448012" cy="342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89"/>
          <p:cNvSpPr txBox="1"/>
          <p:nvPr>
            <p:ph idx="2" type="subTitle"/>
          </p:nvPr>
        </p:nvSpPr>
        <p:spPr>
          <a:xfrm>
            <a:off x="6962714" y="1165432"/>
            <a:ext cx="4448012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66" name="Google Shape;66;p89"/>
          <p:cNvCxnSpPr/>
          <p:nvPr/>
        </p:nvCxnSpPr>
        <p:spPr>
          <a:xfrm rot="10800000">
            <a:off x="1290233" y="6642754"/>
            <a:ext cx="10901767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" id="67" name="Google Shape;6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s">
  <p:cSld name="Columns">
    <p:bg>
      <p:bgPr>
        <a:solidFill>
          <a:srgbClr val="F5F8FA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5"/>
          <p:cNvSpPr txBox="1"/>
          <p:nvPr>
            <p:ph idx="1" type="body"/>
          </p:nvPr>
        </p:nvSpPr>
        <p:spPr>
          <a:xfrm>
            <a:off x="1007390" y="2076773"/>
            <a:ext cx="4432515" cy="342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05"/>
          <p:cNvSpPr txBox="1"/>
          <p:nvPr>
            <p:ph idx="2" type="subTitle"/>
          </p:nvPr>
        </p:nvSpPr>
        <p:spPr>
          <a:xfrm>
            <a:off x="1007390" y="1083370"/>
            <a:ext cx="9236990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3B38A"/>
              </a:buClr>
              <a:buSzPts val="3600"/>
              <a:buNone/>
              <a:defRPr b="1" sz="3600">
                <a:solidFill>
                  <a:srgbClr val="C3B38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71" name="Google Shape;71;p105"/>
          <p:cNvCxnSpPr/>
          <p:nvPr/>
        </p:nvCxnSpPr>
        <p:spPr>
          <a:xfrm rot="10800000">
            <a:off x="1290233" y="6642754"/>
            <a:ext cx="10901767" cy="0"/>
          </a:xfrm>
          <a:prstGeom prst="straightConnector1">
            <a:avLst/>
          </a:prstGeom>
          <a:noFill/>
          <a:ln cap="flat" cmpd="sng" w="12700">
            <a:solidFill>
              <a:srgbClr val="3E3E3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05"/>
          <p:cNvSpPr txBox="1"/>
          <p:nvPr>
            <p:ph idx="3" type="body"/>
          </p:nvPr>
        </p:nvSpPr>
        <p:spPr>
          <a:xfrm>
            <a:off x="5811865" y="2076773"/>
            <a:ext cx="4432515" cy="3425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 sz="2200"/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Icon&#10;&#10;Description automatically generated" id="73" name="Google Shape;73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2736" y="6291266"/>
            <a:ext cx="920907" cy="375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4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6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6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6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/>
          <p:nvPr>
            <p:ph idx="1" type="subTitle"/>
          </p:nvPr>
        </p:nvSpPr>
        <p:spPr>
          <a:xfrm>
            <a:off x="546314" y="3721641"/>
            <a:ext cx="6197599" cy="787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/>
              <a:t>Interview Practice II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i="1" lang="en-US" sz="1600"/>
              <a:t>Carol Bartlett, MSc. (SHE/HER)</a:t>
            </a:r>
            <a:endParaRPr b="1"/>
          </a:p>
        </p:txBody>
      </p:sp>
      <p:sp>
        <p:nvSpPr>
          <p:cNvPr id="180" name="Google Shape;180;p1"/>
          <p:cNvSpPr txBox="1"/>
          <p:nvPr>
            <p:ph idx="2" type="body"/>
          </p:nvPr>
        </p:nvSpPr>
        <p:spPr>
          <a:xfrm>
            <a:off x="10380125" y="5455402"/>
            <a:ext cx="1571625" cy="328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Jan 29, 2026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31f71460c_0_14"/>
          <p:cNvSpPr txBox="1"/>
          <p:nvPr>
            <p:ph idx="1" type="body"/>
          </p:nvPr>
        </p:nvSpPr>
        <p:spPr>
          <a:xfrm>
            <a:off x="1007401" y="1544700"/>
            <a:ext cx="5401500" cy="395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/>
              <a:t>Because customers are not optimizing for: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Best solution</a:t>
            </a:r>
            <a:br>
              <a:rPr lang="en-US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Best product</a:t>
            </a:r>
            <a:br>
              <a:rPr lang="en-US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Best architecture</a:t>
            </a:r>
            <a:br>
              <a:rPr lang="en-US" sz="1600"/>
            </a:b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Best long-term outcome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931f71460c_0_14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</a:rPr>
              <a:t>This Is Why Markets Look Irrational</a:t>
            </a:r>
            <a:endParaRPr/>
          </a:p>
        </p:txBody>
      </p:sp>
      <p:sp>
        <p:nvSpPr>
          <p:cNvPr id="249" name="Google Shape;249;g3931f71460c_0_14"/>
          <p:cNvSpPr txBox="1"/>
          <p:nvPr/>
        </p:nvSpPr>
        <p:spPr>
          <a:xfrm>
            <a:off x="6332150" y="2104050"/>
            <a:ext cx="3000000" cy="3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They are optimizing for: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Least disruption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Least risk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Least effort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Lowest visible cost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Fastest relief</a:t>
            </a:r>
            <a:br>
              <a:rPr lang="en-US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Cognitive simplicity</a:t>
            </a:r>
            <a:endParaRPr sz="1900"/>
          </a:p>
        </p:txBody>
      </p:sp>
      <p:sp>
        <p:nvSpPr>
          <p:cNvPr id="250" name="Google Shape;250;g3931f71460c_0_14"/>
          <p:cNvSpPr/>
          <p:nvPr/>
        </p:nvSpPr>
        <p:spPr>
          <a:xfrm rot="7776177">
            <a:off x="8764086" y="1205030"/>
            <a:ext cx="1238188" cy="80053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931f71460c_0_24"/>
          <p:cNvSpPr txBox="1"/>
          <p:nvPr>
            <p:ph idx="1" type="body"/>
          </p:nvPr>
        </p:nvSpPr>
        <p:spPr>
          <a:xfrm>
            <a:off x="1007400" y="2076775"/>
            <a:ext cx="6430800" cy="397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62"/>
              <a:t>Because:</a:t>
            </a:r>
            <a:endParaRPr sz="1962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62"/>
              <a:t>Customers don't buy “better”</a:t>
            </a:r>
            <a:endParaRPr b="1" sz="2162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62"/>
              <a:t>They buy </a:t>
            </a:r>
            <a:r>
              <a:rPr b="1" lang="en-US" sz="1962"/>
              <a:t>less pain</a:t>
            </a:r>
            <a:r>
              <a:rPr lang="en-US" sz="1962"/>
              <a:t>.</a:t>
            </a:r>
            <a:endParaRPr sz="1962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62"/>
              <a:t>Customers don't seek transformation</a:t>
            </a:r>
            <a:endParaRPr b="1" sz="2162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62"/>
              <a:t>They seek </a:t>
            </a:r>
            <a:r>
              <a:rPr b="1" lang="en-US" sz="1962"/>
              <a:t>relief</a:t>
            </a:r>
            <a:r>
              <a:rPr lang="en-US" sz="1962"/>
              <a:t>.</a:t>
            </a:r>
            <a:endParaRPr sz="1962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162"/>
              <a:t>Customers don't seek efficiency</a:t>
            </a:r>
            <a:endParaRPr b="1" sz="2162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62"/>
              <a:t>They seek </a:t>
            </a:r>
            <a:r>
              <a:rPr b="1" lang="en-US" sz="1962"/>
              <a:t>comfort first</a:t>
            </a:r>
            <a:r>
              <a:rPr lang="en-US" sz="1962"/>
              <a:t>, efficiency later.</a:t>
            </a:r>
            <a:endParaRPr sz="196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931f71460c_0_24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Why This Matters for Sales, Strategy, and Innovation</a:t>
            </a:r>
            <a:endParaRPr/>
          </a:p>
        </p:txBody>
      </p:sp>
      <p:pic>
        <p:nvPicPr>
          <p:cNvPr descr="Pain Relief Options - Free of Charge Creative Commons Medical 5 image" id="258" name="Google Shape;258;g3931f71460c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527" y="2246901"/>
            <a:ext cx="4857702" cy="323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6633ce4b9_0_0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What is Jobs to Be Done?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65" name="Google Shape;265;g326633ce4b9_0_0"/>
          <p:cNvSpPr txBox="1"/>
          <p:nvPr>
            <p:ph idx="1" type="body"/>
          </p:nvPr>
        </p:nvSpPr>
        <p:spPr>
          <a:xfrm>
            <a:off x="1111991" y="2378998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rPr b="1" lang="en-US"/>
              <a:t>People Don’t Buy Products—They Hire Solutions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Customers "hire" products to solve a problem or achieve progress.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The real "job" isn’t the product—it’s the outcome they want.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t/>
            </a:r>
            <a:endParaRPr/>
          </a:p>
          <a:p>
            <a:pPr indent="-34734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Understanding this job helps build solutions that customers actually need.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266" name="Google Shape;266;g326633ce4b9_0_0"/>
          <p:cNvPicPr preferRelativeResize="0"/>
          <p:nvPr>
            <p:ph idx="3" type="clipArt"/>
          </p:nvPr>
        </p:nvPicPr>
        <p:blipFill rotWithShape="1">
          <a:blip r:embed="rId3">
            <a:alphaModFix/>
          </a:blip>
          <a:srcRect b="0" l="20380" r="20373" t="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a5e816034_0_6"/>
          <p:cNvSpPr txBox="1"/>
          <p:nvPr>
            <p:ph idx="1" type="subTitle"/>
          </p:nvPr>
        </p:nvSpPr>
        <p:spPr>
          <a:xfrm>
            <a:off x="6339236" y="2369395"/>
            <a:ext cx="492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Your job is to uncover what customers are really trying to accomplish.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6917855e7_0_1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/>
              <a:t>🎯 </a:t>
            </a:r>
            <a:r>
              <a:rPr b="1" lang="en-US" sz="1600"/>
              <a:t>Ask about past behavior, not future intent.</a:t>
            </a:r>
            <a:endParaRPr b="1"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b="1" lang="en-US" sz="1600"/>
            </a:br>
            <a:r>
              <a:rPr lang="en-US" sz="1600"/>
              <a:t>🚫 Avoid "Would you use this?"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-US" sz="1600"/>
            </a:br>
            <a:r>
              <a:rPr lang="en-US" sz="1600"/>
              <a:t>✅ Ask: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“Tell me about the last time you had this problem.”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“What did you do instead?”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“How well did that work?”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“What almost stopped you from switching?”</a:t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279" name="Google Shape;279;g326917855e7_0_1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How to Discover Jobs to be Done</a:t>
            </a:r>
            <a:endParaRPr/>
          </a:p>
        </p:txBody>
      </p:sp>
      <p:sp>
        <p:nvSpPr>
          <p:cNvPr id="280" name="Google Shape;280;g326917855e7_0_1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a5e816034_0_17"/>
          <p:cNvSpPr txBox="1"/>
          <p:nvPr>
            <p:ph idx="1" type="subTitle"/>
          </p:nvPr>
        </p:nvSpPr>
        <p:spPr>
          <a:xfrm>
            <a:off x="6339236" y="2369395"/>
            <a:ext cx="492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If customers already found a way to solve the problem (even if inefficiently), it’s a strong signal of demand.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2a5e816034_0_28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293" name="Google Shape;293;g32a5e816034_0_28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294" name="Google Shape;294;g32a5e816034_0_28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95" name="Google Shape;295;g32a5e81603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075" y="0"/>
            <a:ext cx="10823750" cy="68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e08067504_0_1728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Let’s understand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1.the problem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2. the job to be done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3. the workaround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4. the cost of the problem</a:t>
            </a:r>
            <a:endParaRPr/>
          </a:p>
        </p:txBody>
      </p:sp>
      <p:pic>
        <p:nvPicPr>
          <p:cNvPr id="302" name="Google Shape;302;g2ae08067504_0_1728"/>
          <p:cNvPicPr preferRelativeResize="0"/>
          <p:nvPr>
            <p:ph idx="3" type="clipArt"/>
          </p:nvPr>
        </p:nvPicPr>
        <p:blipFill rotWithShape="1">
          <a:blip r:embed="rId3">
            <a:alphaModFix/>
          </a:blip>
          <a:srcRect b="0" l="20442" r="20441" t="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2a5e816034_0_37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09" name="Google Shape;309;g32a5e816034_0_37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310" name="Google Shape;310;g32a5e816034_0_37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11" name="Google Shape;311;g32a5e816034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25" y="154675"/>
            <a:ext cx="12078175" cy="61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32a5e816034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3725" y="-486900"/>
            <a:ext cx="38100" cy="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2a5e816034_0_47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19" name="Google Shape;319;g32a5e816034_0_47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320" name="Google Shape;320;g32a5e816034_0_47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21" name="Google Shape;321;g32a5e816034_0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75" y="475450"/>
            <a:ext cx="8477250" cy="55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32a5e816034_0_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5950" y="106525"/>
            <a:ext cx="5372100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"/>
          <p:cNvSpPr txBox="1"/>
          <p:nvPr>
            <p:ph idx="1" type="body"/>
          </p:nvPr>
        </p:nvSpPr>
        <p:spPr>
          <a:xfrm>
            <a:off x="6096000" y="2306083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JOBS TO BE DONE</a:t>
            </a:r>
            <a:endParaRPr/>
          </a:p>
        </p:txBody>
      </p:sp>
      <p:sp>
        <p:nvSpPr>
          <p:cNvPr id="186" name="Google Shape;186;p2"/>
          <p:cNvSpPr txBox="1"/>
          <p:nvPr>
            <p:ph idx="2" type="subTitle"/>
          </p:nvPr>
        </p:nvSpPr>
        <p:spPr>
          <a:xfrm>
            <a:off x="242736" y="3164668"/>
            <a:ext cx="5181600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87" name="Google Shape;187;p2"/>
          <p:cNvSpPr txBox="1"/>
          <p:nvPr>
            <p:ph idx="3" type="body"/>
          </p:nvPr>
        </p:nvSpPr>
        <p:spPr>
          <a:xfrm>
            <a:off x="6096000" y="3176248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TEST OUR SKILLS</a:t>
            </a:r>
            <a:endParaRPr/>
          </a:p>
        </p:txBody>
      </p:sp>
      <p:sp>
        <p:nvSpPr>
          <p:cNvPr id="188" name="Google Shape;188;p2"/>
          <p:cNvSpPr txBox="1"/>
          <p:nvPr>
            <p:ph idx="4" type="body"/>
          </p:nvPr>
        </p:nvSpPr>
        <p:spPr>
          <a:xfrm>
            <a:off x="6096000" y="4040176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n-US"/>
              <a:t>IMPROVING OUR SKILLS: WRONG AND RIGHT QUESTIONS</a:t>
            </a:r>
            <a:endParaRPr/>
          </a:p>
        </p:txBody>
      </p:sp>
      <p:sp>
        <p:nvSpPr>
          <p:cNvPr id="189" name="Google Shape;189;p2"/>
          <p:cNvSpPr txBox="1"/>
          <p:nvPr>
            <p:ph idx="5" type="body"/>
          </p:nvPr>
        </p:nvSpPr>
        <p:spPr>
          <a:xfrm>
            <a:off x="6096000" y="4904104"/>
            <a:ext cx="5181601" cy="528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n-US"/>
              <a:t>4 KEY QUESTIONS</a:t>
            </a:r>
            <a:endParaRPr/>
          </a:p>
        </p:txBody>
      </p:sp>
      <p:cxnSp>
        <p:nvCxnSpPr>
          <p:cNvPr id="190" name="Google Shape;190;p2"/>
          <p:cNvCxnSpPr/>
          <p:nvPr/>
        </p:nvCxnSpPr>
        <p:spPr>
          <a:xfrm>
            <a:off x="6096000" y="2834746"/>
            <a:ext cx="5181600" cy="0"/>
          </a:xfrm>
          <a:prstGeom prst="straightConnector1">
            <a:avLst/>
          </a:prstGeom>
          <a:noFill/>
          <a:ln cap="flat" cmpd="sng" w="19050">
            <a:solidFill>
              <a:srgbClr val="C3B38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1" name="Google Shape;191;p2"/>
          <p:cNvCxnSpPr/>
          <p:nvPr/>
        </p:nvCxnSpPr>
        <p:spPr>
          <a:xfrm>
            <a:off x="6096000" y="3704911"/>
            <a:ext cx="5181601" cy="0"/>
          </a:xfrm>
          <a:prstGeom prst="straightConnector1">
            <a:avLst/>
          </a:prstGeom>
          <a:noFill/>
          <a:ln cap="flat" cmpd="sng" w="19050">
            <a:solidFill>
              <a:srgbClr val="C3B38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2" name="Google Shape;192;p2"/>
          <p:cNvCxnSpPr/>
          <p:nvPr/>
        </p:nvCxnSpPr>
        <p:spPr>
          <a:xfrm>
            <a:off x="6096000" y="4552334"/>
            <a:ext cx="5181601" cy="0"/>
          </a:xfrm>
          <a:prstGeom prst="straightConnector1">
            <a:avLst/>
          </a:prstGeom>
          <a:noFill/>
          <a:ln cap="flat" cmpd="sng" w="19050">
            <a:solidFill>
              <a:srgbClr val="C3B38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2"/>
          <p:cNvCxnSpPr/>
          <p:nvPr/>
        </p:nvCxnSpPr>
        <p:spPr>
          <a:xfrm>
            <a:off x="6096000" y="5432767"/>
            <a:ext cx="5181601" cy="0"/>
          </a:xfrm>
          <a:prstGeom prst="straightConnector1">
            <a:avLst/>
          </a:prstGeom>
          <a:noFill/>
          <a:ln cap="flat" cmpd="sng" w="19050">
            <a:solidFill>
              <a:srgbClr val="C3B38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2"/>
          <p:cNvSpPr txBox="1"/>
          <p:nvPr/>
        </p:nvSpPr>
        <p:spPr>
          <a:xfrm>
            <a:off x="6090749" y="1449493"/>
            <a:ext cx="51816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GOING DEEPER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Google Shape;195;p2"/>
          <p:cNvCxnSpPr/>
          <p:nvPr/>
        </p:nvCxnSpPr>
        <p:spPr>
          <a:xfrm>
            <a:off x="6090749" y="1978156"/>
            <a:ext cx="5181600" cy="0"/>
          </a:xfrm>
          <a:prstGeom prst="straightConnector1">
            <a:avLst/>
          </a:prstGeom>
          <a:noFill/>
          <a:ln cap="flat" cmpd="sng" w="19050">
            <a:solidFill>
              <a:srgbClr val="C3B38A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a5e816034_0_87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29" name="Google Shape;329;g32a5e816034_0_87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330" name="Google Shape;330;g32a5e816034_0_87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331" name="Google Shape;331;g32a5e816034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4925" y="-1256500"/>
            <a:ext cx="1041573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g32a5e816034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5950" y="0"/>
            <a:ext cx="5503855" cy="44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g32a5e816034_0_87"/>
          <p:cNvSpPr txBox="1"/>
          <p:nvPr/>
        </p:nvSpPr>
        <p:spPr>
          <a:xfrm>
            <a:off x="4668875" y="3852050"/>
            <a:ext cx="6695400" cy="320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Tell me a story about the last time this happened?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did you solve this problem?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was frustrating about the way you handled it?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much did this solution cost?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2a5e816034_0_58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 sz="2000"/>
              <a:t>The "job" is not always obvious—ask deeper questions to understand real pain points.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Successful companies solve jobs in a way that’s cheaper, faster, and easier than the current workaround.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sp>
        <p:nvSpPr>
          <p:cNvPr id="340" name="Google Shape;340;g32a5e816034_0_58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 sz="2700">
                <a:solidFill>
                  <a:srgbClr val="C3B38A"/>
                </a:solidFill>
              </a:rPr>
              <a:t>Customers don’t buy products; they hire solutions to get a job done.</a:t>
            </a:r>
            <a:endParaRPr sz="4300">
              <a:solidFill>
                <a:srgbClr val="C3B38A"/>
              </a:solidFill>
            </a:endParaRPr>
          </a:p>
        </p:txBody>
      </p:sp>
      <p:pic>
        <p:nvPicPr>
          <p:cNvPr descr="File:Kobalt utility knife.jpg - Wikimedia Commons" id="341" name="Google Shape;341;g32a5e816034_0_58"/>
          <p:cNvPicPr preferRelativeResize="0"/>
          <p:nvPr/>
        </p:nvPicPr>
        <p:blipFill rotWithShape="1">
          <a:blip r:embed="rId3">
            <a:alphaModFix/>
          </a:blip>
          <a:srcRect b="-29700" l="0" r="0" t="0"/>
          <a:stretch/>
        </p:blipFill>
        <p:spPr>
          <a:xfrm>
            <a:off x="6392225" y="1965014"/>
            <a:ext cx="5742925" cy="364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e08067504_0_11"/>
          <p:cNvSpPr txBox="1"/>
          <p:nvPr>
            <p:ph idx="2" type="subTitle"/>
          </p:nvPr>
        </p:nvSpPr>
        <p:spPr>
          <a:xfrm>
            <a:off x="205362" y="152400"/>
            <a:ext cx="10442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The wrong vs right way to ask questions</a:t>
            </a:r>
            <a:endParaRPr/>
          </a:p>
        </p:txBody>
      </p:sp>
      <p:graphicFrame>
        <p:nvGraphicFramePr>
          <p:cNvPr id="348" name="Google Shape;348;g2ae08067504_0_11"/>
          <p:cNvGraphicFramePr/>
          <p:nvPr/>
        </p:nvGraphicFramePr>
        <p:xfrm>
          <a:off x="2847800" y="160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{287927B6-367A-4F60-B503-943BE353F291}</a:tableStyleId>
              </a:tblPr>
              <a:tblGrid>
                <a:gridCol w="3203925"/>
                <a:gridCol w="4534425"/>
              </a:tblGrid>
              <a:tr h="75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/>
                        <a:t>❌ Bad Questions (Leading &amp; Hypothetical)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US" sz="1300" u="none" cap="none" strike="noStrike"/>
                        <a:t>✅ Good Questions (Behavior-Based &amp; Open-Ended)</a:t>
                      </a:r>
                      <a:endParaRPr b="1" sz="1300" u="none" cap="none" strike="noStrike"/>
                    </a:p>
                  </a:txBody>
                  <a:tcPr marT="91425" marB="91425" marR="91425" marL="91425"/>
                </a:tc>
              </a:tr>
              <a:tr h="79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“Would you use this product?”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“Tell me about the last time you faced this problem.”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</a:tr>
              <a:tr h="79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“Do you think this is a good idea?”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“What solutions have you tried? What worked or didn’t work?”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</a:tr>
              <a:tr h="79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“How much would you pay for this?”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“Have you ever paid for a solution to this problem? What was it?”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</a:tr>
              <a:tr h="795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“Would you like this feature?”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/>
                        <a:t>“How do you currently solve this? What’s frustrating about it?”</a:t>
                      </a:r>
                      <a:endParaRPr sz="16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2a5e816034_0_72"/>
          <p:cNvSpPr txBox="1"/>
          <p:nvPr>
            <p:ph idx="1" type="subTitle"/>
          </p:nvPr>
        </p:nvSpPr>
        <p:spPr>
          <a:xfrm>
            <a:off x="6339236" y="2369395"/>
            <a:ext cx="492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Ask about past behavior, not opinions or predictions.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2a5e816034_0_80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Digging Deeper: 4 Key Questions</a:t>
            </a:r>
            <a:endParaRPr/>
          </a:p>
        </p:txBody>
      </p:sp>
      <p:sp>
        <p:nvSpPr>
          <p:cNvPr id="361" name="Google Shape;361;g32a5e816034_0_80"/>
          <p:cNvSpPr txBox="1"/>
          <p:nvPr>
            <p:ph idx="1" type="body"/>
          </p:nvPr>
        </p:nvSpPr>
        <p:spPr>
          <a:xfrm>
            <a:off x="2123275" y="1728076"/>
            <a:ext cx="9237000" cy="45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-US" sz="2500"/>
              <a:t>1. Start with a Story:</a:t>
            </a:r>
            <a:endParaRPr b="1" sz="2500"/>
          </a:p>
          <a:p>
            <a:pPr indent="-32784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“Tell me about the last time this happened.”</a:t>
            </a:r>
            <a:endParaRPr sz="2500"/>
          </a:p>
          <a:p>
            <a:pPr indent="-32784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 sz="2500"/>
              <a:t>Why?</a:t>
            </a:r>
            <a:r>
              <a:rPr lang="en-US" sz="2500"/>
              <a:t> This avoids hypothetical answers and gets real-world examples.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-US" sz="2500"/>
              <a:t>2. Identify the Workaround:</a:t>
            </a:r>
            <a:endParaRPr b="1" sz="2500"/>
          </a:p>
          <a:p>
            <a:pPr indent="-32784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“How did you solve this problem?”</a:t>
            </a:r>
            <a:endParaRPr sz="2500"/>
          </a:p>
          <a:p>
            <a:pPr indent="-32784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 sz="2500"/>
              <a:t>Why?</a:t>
            </a:r>
            <a:r>
              <a:rPr lang="en-US" sz="2500"/>
              <a:t> If people are already solving it (even inefficiently), there’s demand.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-US" sz="2500"/>
              <a:t>3. Find the Pain Points:</a:t>
            </a:r>
            <a:endParaRPr b="1" sz="2500"/>
          </a:p>
          <a:p>
            <a:pPr indent="-32784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“What was frustrating about the way you handled it?”</a:t>
            </a:r>
            <a:endParaRPr sz="2500"/>
          </a:p>
          <a:p>
            <a:pPr indent="-32784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 sz="2500"/>
              <a:t>Why?</a:t>
            </a:r>
            <a:r>
              <a:rPr lang="en-US" sz="2500"/>
              <a:t> This reveals what customers actually care about improving.</a:t>
            </a:r>
            <a:endParaRPr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-US" sz="2500"/>
              <a:t>4. Uncover Willingness to Pay:</a:t>
            </a:r>
            <a:endParaRPr b="1" sz="2500"/>
          </a:p>
          <a:p>
            <a:pPr indent="-32784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“Have you ever paid for a solution to this problem? Why or why not?” </a:t>
            </a:r>
            <a:endParaRPr sz="2500"/>
          </a:p>
          <a:p>
            <a:pPr indent="-32784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500"/>
              <a:t>or How much did it cost?</a:t>
            </a:r>
            <a:endParaRPr sz="2500"/>
          </a:p>
          <a:p>
            <a:pPr indent="-32784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US" sz="2500"/>
              <a:t>Why?</a:t>
            </a:r>
            <a:r>
              <a:rPr lang="en-US" sz="2500"/>
              <a:t> If people have paid before, they’re likely to pay again.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6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3931f71460c_0_56" title="IMG_72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759" y="0"/>
            <a:ext cx="3154400" cy="685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3931f71460c_0_56" title="IMG_724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919" y="0"/>
            <a:ext cx="3154412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2a5e816034_0_97"/>
          <p:cNvSpPr txBox="1"/>
          <p:nvPr>
            <p:ph idx="1" type="subTitle"/>
          </p:nvPr>
        </p:nvSpPr>
        <p:spPr>
          <a:xfrm>
            <a:off x="6339236" y="2369395"/>
            <a:ext cx="49281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People’s actions (not their words) tell you what they truly value.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26917855e7_0_26"/>
          <p:cNvSpPr txBox="1"/>
          <p:nvPr>
            <p:ph idx="1" type="body"/>
          </p:nvPr>
        </p:nvSpPr>
        <p:spPr>
          <a:xfrm>
            <a:off x="1007391" y="2076773"/>
            <a:ext cx="44481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Why did you decide to study at your university?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Switch roles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rPr lang="en-US"/>
              <a:t>Why did you decide to join this club or L2M?</a:t>
            </a:r>
            <a:endParaRPr/>
          </a:p>
        </p:txBody>
      </p:sp>
      <p:sp>
        <p:nvSpPr>
          <p:cNvPr id="381" name="Google Shape;381;g326917855e7_0_26"/>
          <p:cNvSpPr txBox="1"/>
          <p:nvPr>
            <p:ph idx="2" type="subTitle"/>
          </p:nvPr>
        </p:nvSpPr>
        <p:spPr>
          <a:xfrm>
            <a:off x="1007391" y="1083370"/>
            <a:ext cx="44481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600"/>
              <a:buNone/>
            </a:pPr>
            <a:r>
              <a:rPr lang="en-US"/>
              <a:t>Groups</a:t>
            </a:r>
            <a:endParaRPr/>
          </a:p>
        </p:txBody>
      </p:sp>
      <p:sp>
        <p:nvSpPr>
          <p:cNvPr id="382" name="Google Shape;382;g326917855e7_0_26"/>
          <p:cNvSpPr/>
          <p:nvPr>
            <p:ph idx="3" type="clipArt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descr="Job Interview | Woman laughing in a job interview When using… | Flickr" id="383" name="Google Shape;383;g326917855e7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083375"/>
            <a:ext cx="6096000" cy="3946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"/>
          <p:cNvSpPr txBox="1"/>
          <p:nvPr>
            <p:ph idx="1" type="subTitle"/>
          </p:nvPr>
        </p:nvSpPr>
        <p:spPr>
          <a:xfrm>
            <a:off x="2790125" y="2771602"/>
            <a:ext cx="6611750" cy="5339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Interviews: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Getting more information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6917855e7_0_9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Example: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0" lang="en-US" sz="2000">
                <a:solidFill>
                  <a:schemeClr val="dk1"/>
                </a:solidFill>
              </a:rPr>
              <a:t>If your research is on marine robotics for ocean monitoring, instead of asking: 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</a:rPr>
              <a:t>❌ "Would you use a marine robot for data collection?"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0" lang="en-US" sz="2000">
                <a:solidFill>
                  <a:schemeClr val="dk1"/>
                </a:solidFill>
              </a:rPr>
              <a:t>Ask: 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0" lang="en-US" sz="2000">
                <a:solidFill>
                  <a:schemeClr val="dk1"/>
                </a:solidFill>
              </a:rPr>
              <a:t>✅ "How do you currently collect oceanic data?" 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0" lang="en-US" sz="2000">
                <a:solidFill>
                  <a:schemeClr val="dk1"/>
                </a:solidFill>
              </a:rPr>
              <a:t>✅ "What’s the most frustrating part of the process?" 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b="0" lang="en-US" sz="2000">
                <a:solidFill>
                  <a:schemeClr val="dk1"/>
                </a:solidFill>
              </a:rPr>
              <a:t>✅ "Have you ever tried a different way? What happened?" 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2000">
                <a:solidFill>
                  <a:schemeClr val="dk1"/>
                </a:solidFill>
              </a:rPr>
              <a:t>✅ "If you could magically fix one thing about your process, what would it be?"</a:t>
            </a:r>
            <a:endParaRPr b="0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31f71460c_0_33"/>
          <p:cNvSpPr txBox="1"/>
          <p:nvPr>
            <p:ph idx="1" type="body"/>
          </p:nvPr>
        </p:nvSpPr>
        <p:spPr>
          <a:xfrm>
            <a:off x="1007390" y="2076773"/>
            <a:ext cx="9237000" cy="34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Working in groups of 2 or 3, provide possible workarounds or solutions for this problem: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You are studying in small room. It has no windows. It has a desk and a chair. The light bulb in the overhead light fixture goes out.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List all the possible workarounds/solutions to solve this problem. Try to identify the cost (low, med, high) of the solution and the level of effort (low, med, high).</a:t>
            </a:r>
            <a:endParaRPr/>
          </a:p>
        </p:txBody>
      </p:sp>
      <p:sp>
        <p:nvSpPr>
          <p:cNvPr id="213" name="Google Shape;213;g3931f71460c_0_33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Breakout session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931f71460c_0_39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What is the problem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 to be solved?</a:t>
            </a:r>
            <a:endParaRPr/>
          </a:p>
        </p:txBody>
      </p:sp>
      <p:pic>
        <p:nvPicPr>
          <p:cNvPr descr="Light bulb (Provided by Getty Images)" id="220" name="Google Shape;220;g3931f71460c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701" y="-2946475"/>
            <a:ext cx="6331576" cy="949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931f71460c_0_46"/>
          <p:cNvSpPr txBox="1"/>
          <p:nvPr>
            <p:ph idx="1" type="body"/>
          </p:nvPr>
        </p:nvSpPr>
        <p:spPr>
          <a:xfrm>
            <a:off x="1007390" y="2076773"/>
            <a:ext cx="9237000" cy="34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931f71460c_0_46"/>
          <p:cNvSpPr txBox="1"/>
          <p:nvPr>
            <p:ph idx="2" type="subTitle"/>
          </p:nvPr>
        </p:nvSpPr>
        <p:spPr>
          <a:xfrm>
            <a:off x="1007390" y="1083370"/>
            <a:ext cx="9237000" cy="5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g3931f71460c_0_46" title="ChatGPT Image Jan 29, 2026, 12_45_3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75" y="-224875"/>
            <a:ext cx="10624301" cy="70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931f71460c_0_0"/>
          <p:cNvSpPr txBox="1"/>
          <p:nvPr>
            <p:ph idx="2" type="subTitle"/>
          </p:nvPr>
        </p:nvSpPr>
        <p:spPr>
          <a:xfrm>
            <a:off x="919745" y="554775"/>
            <a:ext cx="4689300" cy="5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g3931f71460c_0_0" title="ChatGPT Image Jan 29, 2026, 12_06_2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4187" y="1083375"/>
            <a:ext cx="8261288" cy="55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3931f71460c_0_7" title="ChatGPT Image Jan 28, 2026, 09_14_1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00" y="-43825"/>
            <a:ext cx="10286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Martin Croteau</dc:creator>
</cp:coreProperties>
</file>